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510" r:id="rId1"/>
  </p:sldMasterIdLst>
  <p:notesMasterIdLst>
    <p:notesMasterId r:id="rId22"/>
  </p:notesMasterIdLst>
  <p:sldIdLst>
    <p:sldId id="2203" r:id="rId2"/>
    <p:sldId id="2204" r:id="rId3"/>
    <p:sldId id="2213" r:id="rId4"/>
    <p:sldId id="2214" r:id="rId5"/>
    <p:sldId id="2215" r:id="rId6"/>
    <p:sldId id="2208" r:id="rId7"/>
    <p:sldId id="2209" r:id="rId8"/>
    <p:sldId id="2193" r:id="rId9"/>
    <p:sldId id="2237" r:id="rId10"/>
    <p:sldId id="2241" r:id="rId11"/>
    <p:sldId id="2238" r:id="rId12"/>
    <p:sldId id="2239" r:id="rId13"/>
    <p:sldId id="2242" r:id="rId14"/>
    <p:sldId id="2245" r:id="rId15"/>
    <p:sldId id="2243" r:id="rId16"/>
    <p:sldId id="2246" r:id="rId17"/>
    <p:sldId id="2247" r:id="rId18"/>
    <p:sldId id="2248" r:id="rId19"/>
    <p:sldId id="2063" r:id="rId20"/>
    <p:sldId id="2104" r:id="rId21"/>
  </p:sldIdLst>
  <p:sldSz cx="9144000" cy="5143500" type="screen16x9"/>
  <p:notesSz cx="6858000" cy="9144000"/>
  <p:defaultTextStyle>
    <a:defPPr>
      <a:defRPr lang="en-GB"/>
    </a:defPPr>
    <a:lvl1pPr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1pPr>
    <a:lvl2pPr marL="4572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2pPr>
    <a:lvl3pPr marL="9144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3pPr>
    <a:lvl4pPr marL="13716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4pPr>
    <a:lvl5pPr marL="18288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5pPr>
    <a:lvl6pPr marL="2286000" algn="l" defTabSz="914400" rtl="0" eaLnBrk="1" latinLnBrk="0" hangingPunct="1">
      <a:defRPr kern="1200">
        <a:solidFill>
          <a:schemeClr val="bg1"/>
        </a:solidFill>
        <a:latin typeface="Arial" charset="0"/>
        <a:ea typeface="+mn-ea"/>
        <a:cs typeface="Lucida Sans Unicode" charset="0"/>
      </a:defRPr>
    </a:lvl6pPr>
    <a:lvl7pPr marL="2743200" algn="l" defTabSz="914400" rtl="0" eaLnBrk="1" latinLnBrk="0" hangingPunct="1">
      <a:defRPr kern="1200">
        <a:solidFill>
          <a:schemeClr val="bg1"/>
        </a:solidFill>
        <a:latin typeface="Arial" charset="0"/>
        <a:ea typeface="+mn-ea"/>
        <a:cs typeface="Lucida Sans Unicode" charset="0"/>
      </a:defRPr>
    </a:lvl7pPr>
    <a:lvl8pPr marL="3200400" algn="l" defTabSz="914400" rtl="0" eaLnBrk="1" latinLnBrk="0" hangingPunct="1">
      <a:defRPr kern="1200">
        <a:solidFill>
          <a:schemeClr val="bg1"/>
        </a:solidFill>
        <a:latin typeface="Arial" charset="0"/>
        <a:ea typeface="+mn-ea"/>
        <a:cs typeface="Lucida Sans Unicode" charset="0"/>
      </a:defRPr>
    </a:lvl8pPr>
    <a:lvl9pPr marL="3657600" algn="l" defTabSz="914400" rtl="0" eaLnBrk="1" latinLnBrk="0" hangingPunct="1">
      <a:defRPr kern="1200">
        <a:solidFill>
          <a:schemeClr val="bg1"/>
        </a:solidFill>
        <a:latin typeface="Arial" charset="0"/>
        <a:ea typeface="+mn-ea"/>
        <a:cs typeface="Lucida Sans Unicode"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204"/>
    <a:srgbClr val="000000"/>
    <a:srgbClr val="9C866E"/>
    <a:srgbClr val="6E5B4C"/>
    <a:srgbClr val="820000"/>
    <a:srgbClr val="0A0A0A"/>
    <a:srgbClr val="101010"/>
    <a:srgbClr val="0D0D0D"/>
    <a:srgbClr val="000403"/>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7" autoAdjust="0"/>
    <p:restoredTop sz="85051" autoAdjust="0"/>
  </p:normalViewPr>
  <p:slideViewPr>
    <p:cSldViewPr>
      <p:cViewPr>
        <p:scale>
          <a:sx n="75" d="100"/>
          <a:sy n="75" d="100"/>
        </p:scale>
        <p:origin x="1170" y="1308"/>
      </p:cViewPr>
      <p:guideLst>
        <p:guide orient="horz" pos="1620"/>
        <p:guide pos="2880"/>
      </p:guideLst>
    </p:cSldViewPr>
  </p:slideViewPr>
  <p:outlineViewPr>
    <p:cViewPr varScale="1">
      <p:scale>
        <a:sx n="33" d="100"/>
        <a:sy n="33" d="100"/>
      </p:scale>
      <p:origin x="0" y="0"/>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819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8195" name="Rectangle 3"/>
          <p:cNvSpPr>
            <a:spLocks noGrp="1" noChangeArrowheads="1"/>
          </p:cNvSpPr>
          <p:nvPr>
            <p:ph type="hdr"/>
          </p:nvPr>
        </p:nvSpPr>
        <p:spPr bwMode="auto">
          <a:xfrm>
            <a:off x="0"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6" name="Rectangle 4"/>
          <p:cNvSpPr>
            <a:spLocks noGrp="1" noChangeArrowheads="1"/>
          </p:cNvSpPr>
          <p:nvPr>
            <p:ph type="dt"/>
          </p:nvPr>
        </p:nvSpPr>
        <p:spPr bwMode="auto">
          <a:xfrm>
            <a:off x="3884613"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7" name="Rectangle 5"/>
          <p:cNvSpPr>
            <a:spLocks noGrp="1" noRot="1" noChangeAspect="1" noChangeArrowheads="1"/>
          </p:cNvSpPr>
          <p:nvPr>
            <p:ph type="sldImg"/>
          </p:nvPr>
        </p:nvSpPr>
        <p:spPr bwMode="auto">
          <a:xfrm>
            <a:off x="382588" y="685800"/>
            <a:ext cx="6089650" cy="3425825"/>
          </a:xfrm>
          <a:prstGeom prst="rect">
            <a:avLst/>
          </a:prstGeom>
          <a:noFill/>
          <a:ln w="9525">
            <a:noFill/>
            <a:round/>
            <a:headEnd/>
            <a:tailEnd/>
          </a:ln>
          <a:effectLst/>
        </p:spPr>
      </p:sp>
      <p:sp>
        <p:nvSpPr>
          <p:cNvPr id="8198"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a:p>
        </p:txBody>
      </p:sp>
      <p:sp>
        <p:nvSpPr>
          <p:cNvPr id="8199" name="Rectangle 7"/>
          <p:cNvSpPr>
            <a:spLocks noGrp="1" noChangeArrowheads="1"/>
          </p:cNvSpPr>
          <p:nvPr>
            <p:ph type="ftr"/>
          </p:nvPr>
        </p:nvSpPr>
        <p:spPr bwMode="auto">
          <a:xfrm>
            <a:off x="0"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200"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fld id="{27A1267E-5F3E-4EB0-939F-30DD7A2F0868}" type="slidenum">
              <a:rPr lang="en-GB"/>
              <a:pPr/>
              <a:t>‹#›</a:t>
            </a:fld>
            <a:endParaRPr lang="en-GB"/>
          </a:p>
        </p:txBody>
      </p:sp>
    </p:spTree>
    <p:extLst>
      <p:ext uri="{BB962C8B-B14F-4D97-AF65-F5344CB8AC3E}">
        <p14:creationId xmlns:p14="http://schemas.microsoft.com/office/powerpoint/2010/main" val="28715375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dirty="0"/>
          </a:p>
        </p:txBody>
      </p:sp>
    </p:spTree>
    <p:extLst>
      <p:ext uri="{BB962C8B-B14F-4D97-AF65-F5344CB8AC3E}">
        <p14:creationId xmlns:p14="http://schemas.microsoft.com/office/powerpoint/2010/main" val="1536145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Daniel must have planned a life at court. He had many reasons to trust these things</a:t>
            </a:r>
          </a:p>
          <a:p>
            <a:endParaRPr lang="en-US" sz="1200" kern="1200" dirty="0" smtClean="0">
              <a:solidFill>
                <a:srgbClr val="000000"/>
              </a:solidFill>
              <a:effectLst/>
              <a:latin typeface="Times New Roman" pitchFamily="16" charset="0"/>
              <a:ea typeface="+mn-ea"/>
              <a:cs typeface="+mn-cs"/>
            </a:endParaRPr>
          </a:p>
          <a:p>
            <a:r>
              <a:rPr lang="en-US" sz="1200" kern="1200" dirty="0" smtClean="0">
                <a:solidFill>
                  <a:srgbClr val="000000"/>
                </a:solidFill>
                <a:effectLst/>
                <a:latin typeface="Times New Roman" pitchFamily="16" charset="0"/>
                <a:ea typeface="+mn-ea"/>
                <a:cs typeface="+mn-cs"/>
              </a:rPr>
              <a:t>Daniels</a:t>
            </a:r>
            <a:r>
              <a:rPr lang="en-US" sz="1200" kern="1200" baseline="0" dirty="0" smtClean="0">
                <a:solidFill>
                  <a:srgbClr val="000000"/>
                </a:solidFill>
                <a:effectLst/>
                <a:latin typeface="Times New Roman" pitchFamily="16" charset="0"/>
                <a:ea typeface="+mn-ea"/>
                <a:cs typeface="+mn-cs"/>
              </a:rPr>
              <a:t> life was a slave. He would never return home</a:t>
            </a:r>
          </a:p>
          <a:p>
            <a:endParaRPr lang="en-US" sz="1200" kern="1200" baseline="0" dirty="0" smtClean="0">
              <a:solidFill>
                <a:srgbClr val="000000"/>
              </a:solidFill>
              <a:effectLst/>
              <a:latin typeface="Times New Roman" pitchFamily="16" charset="0"/>
              <a:ea typeface="+mn-ea"/>
              <a:cs typeface="+mn-cs"/>
            </a:endParaRPr>
          </a:p>
          <a:p>
            <a:r>
              <a:rPr lang="en-US" sz="1200" kern="1200" baseline="0" dirty="0" smtClean="0">
                <a:solidFill>
                  <a:srgbClr val="000000"/>
                </a:solidFill>
                <a:effectLst/>
                <a:latin typeface="Times New Roman" pitchFamily="16" charset="0"/>
                <a:ea typeface="+mn-ea"/>
                <a:cs typeface="+mn-cs"/>
              </a:rPr>
              <a:t>But his purpose to God was much more important in revealing the Kingdom</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10</a:t>
            </a:fld>
            <a:endParaRPr lang="en-US"/>
          </a:p>
        </p:txBody>
      </p:sp>
    </p:spTree>
    <p:extLst>
      <p:ext uri="{BB962C8B-B14F-4D97-AF65-F5344CB8AC3E}">
        <p14:creationId xmlns:p14="http://schemas.microsoft.com/office/powerpoint/2010/main" val="523096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Jas 4:13 Come now, you who say, "Today or tomorrow we will go to such and such a city, spend a year there, buy and sell, and make a profit"; 14 whereas you do not know what will happen tomorrow. For what is your life? It is even a vapor that appears for a little time and then vanishes away. 15 Instead you ought to say, "If the Lord wills, we shall live and do this or that.“</a:t>
            </a:r>
          </a:p>
          <a:p>
            <a:r>
              <a:rPr lang="en-US" sz="1200" kern="1200" dirty="0" err="1" smtClean="0">
                <a:solidFill>
                  <a:srgbClr val="000000"/>
                </a:solidFill>
                <a:effectLst/>
                <a:latin typeface="Times New Roman" pitchFamily="16" charset="0"/>
                <a:ea typeface="+mn-ea"/>
                <a:cs typeface="+mn-cs"/>
              </a:rPr>
              <a:t>Ec</a:t>
            </a:r>
            <a:r>
              <a:rPr lang="en-US" sz="1200" kern="1200" dirty="0" smtClean="0">
                <a:solidFill>
                  <a:srgbClr val="000000"/>
                </a:solidFill>
                <a:effectLst/>
                <a:latin typeface="Times New Roman" pitchFamily="16" charset="0"/>
                <a:ea typeface="+mn-ea"/>
                <a:cs typeface="+mn-cs"/>
              </a:rPr>
              <a:t> 9:11 ¶ I returned and saw under the sun that-The race is not to the swift, Nor the battle to the strong, Nor bread to the wise, Nor riches to men of understanding, Nor favor to men of skill; But time and chance happen to them all. 12 For man also does not know his time: Like fish taken in a cruel net, Like birds caught in a snare, So the sons of men are snared in an evil time, When it falls suddenly upon them.</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11</a:t>
            </a:fld>
            <a:endParaRPr lang="en-US"/>
          </a:p>
        </p:txBody>
      </p:sp>
    </p:spTree>
    <p:extLst>
      <p:ext uri="{BB962C8B-B14F-4D97-AF65-F5344CB8AC3E}">
        <p14:creationId xmlns:p14="http://schemas.microsoft.com/office/powerpoint/2010/main" val="21018854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Ps 56:1 </a:t>
            </a:r>
            <a:r>
              <a:rPr lang="en-US" sz="1200" b="1" kern="1200" dirty="0" smtClean="0">
                <a:solidFill>
                  <a:srgbClr val="000000"/>
                </a:solidFill>
                <a:effectLst/>
                <a:latin typeface="Times New Roman" pitchFamily="16" charset="0"/>
                <a:ea typeface="+mn-ea"/>
                <a:cs typeface="+mn-cs"/>
              </a:rPr>
              <a:t>To the Chief Musician. Set to "The Silent Dove in Distant Lands." A </a:t>
            </a:r>
            <a:r>
              <a:rPr lang="en-US" sz="1200" b="1" kern="1200" dirty="0" err="1" smtClean="0">
                <a:solidFill>
                  <a:srgbClr val="000000"/>
                </a:solidFill>
                <a:effectLst/>
                <a:latin typeface="Times New Roman" pitchFamily="16" charset="0"/>
                <a:ea typeface="+mn-ea"/>
                <a:cs typeface="+mn-cs"/>
              </a:rPr>
              <a:t>Michtam</a:t>
            </a:r>
            <a:r>
              <a:rPr lang="en-US" sz="1200" b="1" kern="1200" dirty="0" smtClean="0">
                <a:solidFill>
                  <a:srgbClr val="000000"/>
                </a:solidFill>
                <a:effectLst/>
                <a:latin typeface="Times New Roman" pitchFamily="16" charset="0"/>
                <a:ea typeface="+mn-ea"/>
                <a:cs typeface="+mn-cs"/>
              </a:rPr>
              <a:t> of David when the Philistines captured him in Gath.&gt;&gt; </a:t>
            </a:r>
            <a:r>
              <a:rPr lang="en-US" sz="1200" kern="1200" dirty="0" smtClean="0">
                <a:solidFill>
                  <a:srgbClr val="000000"/>
                </a:solidFill>
                <a:effectLst/>
                <a:latin typeface="Times New Roman" pitchFamily="16" charset="0"/>
                <a:ea typeface="+mn-ea"/>
                <a:cs typeface="+mn-cs"/>
              </a:rPr>
              <a:t>Be merciful to me, O God, for man would swallow me up; Fighting all day he oppresses me. 2 My enemies would hound me all day, For there are many who fight against me, O Most High. 3 Whenever I am afraid, I will trust in You.  4 In God (I will praise His word), In God I have put my trust; I will not fear. What can flesh do to me?</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12</a:t>
            </a:fld>
            <a:endParaRPr lang="en-US"/>
          </a:p>
        </p:txBody>
      </p:sp>
    </p:spTree>
    <p:extLst>
      <p:ext uri="{BB962C8B-B14F-4D97-AF65-F5344CB8AC3E}">
        <p14:creationId xmlns:p14="http://schemas.microsoft.com/office/powerpoint/2010/main" val="27865389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Ro 8:31 ¶ What then shall we say to these things? If God is for us, who can be against us? 32 He who did not spare His own Son, but delivered Him up for us all, how shall He not with Him also freely give us all things? 33 Who shall bring a charge against God's elect? It is God who justifies. 34 Who is he who condemns? It is Christ who died, and furthermore is also risen, who is even at the right hand of God, who also makes intercession for us. 35 Who shall separate us from the love of Christ? Shall tribulation, or distress, or persecution, or famine, or nakedness, or peril, or sword?  36 As it is written: "For Your sake we are killed all day long; We are accounted as sheep for the slaughter." 37 Yet in all these things we are more than conquerors through Him who loved us. 38 For I am persuaded that neither death nor life, nor angels nor principalities nor powers, nor things present nor things to come, 39 nor height nor depth, nor any other created thing, shall be able to separate us from the love of God which is in Christ Jesus our Lord.</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13</a:t>
            </a:fld>
            <a:endParaRPr lang="en-US"/>
          </a:p>
        </p:txBody>
      </p:sp>
    </p:spTree>
    <p:extLst>
      <p:ext uri="{BB962C8B-B14F-4D97-AF65-F5344CB8AC3E}">
        <p14:creationId xmlns:p14="http://schemas.microsoft.com/office/powerpoint/2010/main" val="1765572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rgbClr val="000000"/>
                </a:solidFill>
                <a:effectLst/>
                <a:latin typeface="Times New Roman" pitchFamily="16" charset="0"/>
                <a:ea typeface="+mn-ea"/>
                <a:cs typeface="+mn-cs"/>
              </a:rPr>
              <a:t>Heb</a:t>
            </a:r>
            <a:r>
              <a:rPr lang="en-US" sz="1200" kern="1200" dirty="0" smtClean="0">
                <a:solidFill>
                  <a:srgbClr val="000000"/>
                </a:solidFill>
                <a:effectLst/>
                <a:latin typeface="Times New Roman" pitchFamily="16" charset="0"/>
                <a:ea typeface="+mn-ea"/>
                <a:cs typeface="+mn-cs"/>
              </a:rPr>
              <a:t> 11:32 ¶ And what more shall I say? For the time would fail me to tell of Gideon and Barak and Samson and Jephthah, also of David and Samuel and the prophets: 33 who through faith subdued kingdoms, worked righteousness, obtained promises, stopped the mouths of lions, 34 quenched the violence of fire, escaped the edge of the sword, out of weakness were made strong, became valiant in battle, turned to flight the armies of the aliens. 35 Women received their dead raised to life again. And others were tortured, not accepting deliverance, that they might obtain a better resurrection. 36 Still others had trial of </a:t>
            </a:r>
            <a:r>
              <a:rPr lang="en-US" sz="1200" kern="1200" dirty="0" err="1" smtClean="0">
                <a:solidFill>
                  <a:srgbClr val="000000"/>
                </a:solidFill>
                <a:effectLst/>
                <a:latin typeface="Times New Roman" pitchFamily="16" charset="0"/>
                <a:ea typeface="+mn-ea"/>
                <a:cs typeface="+mn-cs"/>
              </a:rPr>
              <a:t>mockings</a:t>
            </a:r>
            <a:r>
              <a:rPr lang="en-US" sz="1200" kern="1200" dirty="0" smtClean="0">
                <a:solidFill>
                  <a:srgbClr val="000000"/>
                </a:solidFill>
                <a:effectLst/>
                <a:latin typeface="Times New Roman" pitchFamily="16" charset="0"/>
                <a:ea typeface="+mn-ea"/>
                <a:cs typeface="+mn-cs"/>
              </a:rPr>
              <a:t> and </a:t>
            </a:r>
            <a:r>
              <a:rPr lang="en-US" sz="1200" kern="1200" dirty="0" err="1" smtClean="0">
                <a:solidFill>
                  <a:srgbClr val="000000"/>
                </a:solidFill>
                <a:effectLst/>
                <a:latin typeface="Times New Roman" pitchFamily="16" charset="0"/>
                <a:ea typeface="+mn-ea"/>
                <a:cs typeface="+mn-cs"/>
              </a:rPr>
              <a:t>scourgings</a:t>
            </a:r>
            <a:r>
              <a:rPr lang="en-US" sz="1200" kern="1200" dirty="0" smtClean="0">
                <a:solidFill>
                  <a:srgbClr val="000000"/>
                </a:solidFill>
                <a:effectLst/>
                <a:latin typeface="Times New Roman" pitchFamily="16" charset="0"/>
                <a:ea typeface="+mn-ea"/>
                <a:cs typeface="+mn-cs"/>
              </a:rPr>
              <a:t>, yes, and of chains and imprisonment. 37 They were stoned, they were sawn in two, were tempted, were slain with the sword. They wandered about in sheepskins and goatskins, being destitute, afflicted, tormented-- 38 of whom the world was not worthy. They wandered in deserts and mountains, in dens and caves of the earth.</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14</a:t>
            </a:fld>
            <a:endParaRPr lang="en-US"/>
          </a:p>
        </p:txBody>
      </p:sp>
    </p:spTree>
    <p:extLst>
      <p:ext uri="{BB962C8B-B14F-4D97-AF65-F5344CB8AC3E}">
        <p14:creationId xmlns:p14="http://schemas.microsoft.com/office/powerpoint/2010/main" val="31152750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Ro 8:31 ¶ What then shall we say to these things? If God is for us, who can be against us? 32 He who did not spare His own Son, but delivered Him up for us all, how shall He not with Him also freely give us all things? 33 Who shall bring a charge against God's elect? It is God who justifies. 34 Who is he who condemns? It is Christ who died, and furthermore is also risen, who is even at the right hand of God, who also makes intercession for us. 35 Who shall separate us from the love of Christ? Shall tribulation, or distress, or persecution, or famine, or nakedness, or peril, or sword?  36 As it is written: "For Your sake we are killed all day long; We are accounted as sheep for the slaughter." 37 Yet in all these things we are more than conquerors through Him who loved us. 38 For I am persuaded that neither death nor life, nor angels nor principalities nor powers, nor things present nor things to come, 39 nor height nor depth, nor any other created thing, shall be able to separate us from the love of God which is in Christ Jesus our Lord.</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15</a:t>
            </a:fld>
            <a:endParaRPr lang="en-US"/>
          </a:p>
        </p:txBody>
      </p:sp>
    </p:spTree>
    <p:extLst>
      <p:ext uri="{BB962C8B-B14F-4D97-AF65-F5344CB8AC3E}">
        <p14:creationId xmlns:p14="http://schemas.microsoft.com/office/powerpoint/2010/main" val="36109853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Some of the men of Judah likely chose to be like the Babylonians. They are lost to God and history</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16</a:t>
            </a:fld>
            <a:endParaRPr lang="en-US"/>
          </a:p>
        </p:txBody>
      </p:sp>
    </p:spTree>
    <p:extLst>
      <p:ext uri="{BB962C8B-B14F-4D97-AF65-F5344CB8AC3E}">
        <p14:creationId xmlns:p14="http://schemas.microsoft.com/office/powerpoint/2010/main" val="24663257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De 30:19 "I call heaven and earth to witness against you today, that I have set before you life and death, the blessing and the curse. So choose life in order that you may live, you and your descendants, De 30:20 "that you may love the LORD your God, that you may obey His voice, and that you may cling to Him, for He is your life and the length of your days; and that you may dwell in the land which the LORD swore to your fathers, to Abraham, Isaac, and Jacob, to give them.“</a:t>
            </a:r>
          </a:p>
          <a:p>
            <a:endParaRPr lang="en-US" sz="1200" kern="1200" dirty="0" smtClean="0">
              <a:solidFill>
                <a:srgbClr val="000000"/>
              </a:solidFill>
              <a:effectLst/>
              <a:latin typeface="Times New Roman" pitchFamily="16" charset="0"/>
              <a:ea typeface="+mn-ea"/>
              <a:cs typeface="+mn-cs"/>
            </a:endParaRPr>
          </a:p>
          <a:p>
            <a:r>
              <a:rPr lang="en-US" sz="1200" kern="1200" dirty="0" smtClean="0">
                <a:solidFill>
                  <a:srgbClr val="000000"/>
                </a:solidFill>
                <a:effectLst/>
                <a:latin typeface="Times New Roman" pitchFamily="16" charset="0"/>
                <a:ea typeface="+mn-ea"/>
                <a:cs typeface="+mn-cs"/>
              </a:rPr>
              <a:t>1Co 10:13 No temptation has overtaken you except such as is common to man; but God is faithful, who will not allow you to be tempted beyond what you are able, but with the temptation will also make the way of escape, that you may be able to bear it.</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17</a:t>
            </a:fld>
            <a:endParaRPr lang="en-US"/>
          </a:p>
        </p:txBody>
      </p:sp>
    </p:spTree>
    <p:extLst>
      <p:ext uri="{BB962C8B-B14F-4D97-AF65-F5344CB8AC3E}">
        <p14:creationId xmlns:p14="http://schemas.microsoft.com/office/powerpoint/2010/main" val="6753348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De 30:19 "I call heaven and earth to witness against you today, that I have set before you life and death, the blessing and the curse. So choose life in order that you may live, you and your descendants, De 30:20 "that you may love the LORD your God, that you may obey His voice, and that you may cling to Him, for He is your life and the length of your days; and that you may dwell in the land which the LORD swore to your fathers, to Abraham, Isaac, and Jacob, to give them.“</a:t>
            </a:r>
          </a:p>
          <a:p>
            <a:endParaRPr lang="en-US" sz="1200" kern="1200" dirty="0" smtClean="0">
              <a:solidFill>
                <a:srgbClr val="000000"/>
              </a:solidFill>
              <a:effectLst/>
              <a:latin typeface="Times New Roman" pitchFamily="16" charset="0"/>
              <a:ea typeface="+mn-ea"/>
              <a:cs typeface="+mn-cs"/>
            </a:endParaRPr>
          </a:p>
          <a:p>
            <a:r>
              <a:rPr lang="en-US" sz="1200" kern="1200" dirty="0" smtClean="0">
                <a:solidFill>
                  <a:srgbClr val="000000"/>
                </a:solidFill>
                <a:effectLst/>
                <a:latin typeface="Times New Roman" pitchFamily="16" charset="0"/>
                <a:ea typeface="+mn-ea"/>
                <a:cs typeface="+mn-cs"/>
              </a:rPr>
              <a:t>1Co 10:13 No temptation has overtaken you except such as is common to man; but God is faithful, who will not allow you to be tempted beyond what you are able, but with the temptation will also make the way of escape, that you may be able to bear it.</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18</a:t>
            </a:fld>
            <a:endParaRPr lang="en-US"/>
          </a:p>
        </p:txBody>
      </p:sp>
    </p:spTree>
    <p:extLst>
      <p:ext uri="{BB962C8B-B14F-4D97-AF65-F5344CB8AC3E}">
        <p14:creationId xmlns:p14="http://schemas.microsoft.com/office/powerpoint/2010/main" val="36597668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 Ac 15:11 "But we believe that we are saved through the grace of the Lord Jesus, in the same way as they also are."</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20</a:t>
            </a:fld>
            <a:endParaRPr lang="en-US"/>
          </a:p>
        </p:txBody>
      </p:sp>
    </p:spTree>
    <p:extLst>
      <p:ext uri="{BB962C8B-B14F-4D97-AF65-F5344CB8AC3E}">
        <p14:creationId xmlns:p14="http://schemas.microsoft.com/office/powerpoint/2010/main" val="4008247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2</a:t>
            </a:fld>
            <a:endParaRPr lang="en-US" dirty="0"/>
          </a:p>
        </p:txBody>
      </p:sp>
    </p:spTree>
    <p:extLst>
      <p:ext uri="{BB962C8B-B14F-4D97-AF65-F5344CB8AC3E}">
        <p14:creationId xmlns:p14="http://schemas.microsoft.com/office/powerpoint/2010/main" val="3015767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3</a:t>
            </a:fld>
            <a:endParaRPr lang="en-US" dirty="0"/>
          </a:p>
        </p:txBody>
      </p:sp>
    </p:spTree>
    <p:extLst>
      <p:ext uri="{BB962C8B-B14F-4D97-AF65-F5344CB8AC3E}">
        <p14:creationId xmlns:p14="http://schemas.microsoft.com/office/powerpoint/2010/main" val="997720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4</a:t>
            </a:fld>
            <a:endParaRPr lang="en-US" dirty="0"/>
          </a:p>
        </p:txBody>
      </p:sp>
    </p:spTree>
    <p:extLst>
      <p:ext uri="{BB962C8B-B14F-4D97-AF65-F5344CB8AC3E}">
        <p14:creationId xmlns:p14="http://schemas.microsoft.com/office/powerpoint/2010/main" val="3224117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5</a:t>
            </a:fld>
            <a:endParaRPr lang="en-US" dirty="0"/>
          </a:p>
        </p:txBody>
      </p:sp>
    </p:spTree>
    <p:extLst>
      <p:ext uri="{BB962C8B-B14F-4D97-AF65-F5344CB8AC3E}">
        <p14:creationId xmlns:p14="http://schemas.microsoft.com/office/powerpoint/2010/main" val="1503054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6</a:t>
            </a:fld>
            <a:endParaRPr lang="en-US" dirty="0"/>
          </a:p>
        </p:txBody>
      </p:sp>
    </p:spTree>
    <p:extLst>
      <p:ext uri="{BB962C8B-B14F-4D97-AF65-F5344CB8AC3E}">
        <p14:creationId xmlns:p14="http://schemas.microsoft.com/office/powerpoint/2010/main" val="3548395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7</a:t>
            </a:fld>
            <a:endParaRPr lang="en-US" dirty="0">
              <a:solidFill>
                <a:srgbClr val="000000"/>
              </a:solidFill>
            </a:endParaRPr>
          </a:p>
        </p:txBody>
      </p:sp>
    </p:spTree>
    <p:extLst>
      <p:ext uri="{BB962C8B-B14F-4D97-AF65-F5344CB8AC3E}">
        <p14:creationId xmlns:p14="http://schemas.microsoft.com/office/powerpoint/2010/main" val="910386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8</a:t>
            </a:fld>
            <a:endParaRPr lang="en-US"/>
          </a:p>
        </p:txBody>
      </p:sp>
    </p:spTree>
    <p:extLst>
      <p:ext uri="{BB962C8B-B14F-4D97-AF65-F5344CB8AC3E}">
        <p14:creationId xmlns:p14="http://schemas.microsoft.com/office/powerpoint/2010/main" val="2978377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9</a:t>
            </a:fld>
            <a:endParaRPr lang="en-US"/>
          </a:p>
        </p:txBody>
      </p:sp>
    </p:spTree>
    <p:extLst>
      <p:ext uri="{BB962C8B-B14F-4D97-AF65-F5344CB8AC3E}">
        <p14:creationId xmlns:p14="http://schemas.microsoft.com/office/powerpoint/2010/main" val="3806443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06BB6-1C83-4D6F-B78F-6BBF6D5AA7FE}" type="slidenum">
              <a:rPr lang="en-GB" smtClean="0"/>
              <a:pPr/>
              <a:t>‹#›</a:t>
            </a:fld>
            <a:endParaRPr lang="en-GB"/>
          </a:p>
        </p:txBody>
      </p:sp>
    </p:spTree>
    <p:extLst>
      <p:ext uri="{BB962C8B-B14F-4D97-AF65-F5344CB8AC3E}">
        <p14:creationId xmlns:p14="http://schemas.microsoft.com/office/powerpoint/2010/main" val="2270904602"/>
      </p:ext>
    </p:extLst>
  </p:cSld>
  <p:clrMapOvr>
    <a:masterClrMapping/>
  </p:clrMapOvr>
  <p:transition>
    <p:fade/>
  </p:transition>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3A903E-111F-48EA-A059-B56959FACCE9}" type="slidenum">
              <a:rPr lang="en-GB" smtClean="0"/>
              <a:pPr/>
              <a:t>‹#›</a:t>
            </a:fld>
            <a:endParaRPr lang="en-GB"/>
          </a:p>
        </p:txBody>
      </p:sp>
    </p:spTree>
    <p:extLst>
      <p:ext uri="{BB962C8B-B14F-4D97-AF65-F5344CB8AC3E}">
        <p14:creationId xmlns:p14="http://schemas.microsoft.com/office/powerpoint/2010/main" val="425968467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8CFA4-D681-4A4A-B796-F15E492D2189}" type="slidenum">
              <a:rPr lang="en-GB" smtClean="0"/>
              <a:pPr/>
              <a:t>‹#›</a:t>
            </a:fld>
            <a:endParaRPr lang="en-GB"/>
          </a:p>
        </p:txBody>
      </p:sp>
    </p:spTree>
    <p:extLst>
      <p:ext uri="{BB962C8B-B14F-4D97-AF65-F5344CB8AC3E}">
        <p14:creationId xmlns:p14="http://schemas.microsoft.com/office/powerpoint/2010/main" val="88151447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A51A11-EFD3-4E5E-8C50-A7E50BE2AC63}" type="slidenum">
              <a:rPr lang="en-GB" smtClean="0"/>
              <a:pPr/>
              <a:t>‹#›</a:t>
            </a:fld>
            <a:endParaRPr lang="en-GB"/>
          </a:p>
        </p:txBody>
      </p:sp>
    </p:spTree>
    <p:extLst>
      <p:ext uri="{BB962C8B-B14F-4D97-AF65-F5344CB8AC3E}">
        <p14:creationId xmlns:p14="http://schemas.microsoft.com/office/powerpoint/2010/main" val="264522684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F056A-644A-4E54-821E-C8FBD46B8A01}" type="slidenum">
              <a:rPr lang="en-GB" smtClean="0"/>
              <a:pPr/>
              <a:t>‹#›</a:t>
            </a:fld>
            <a:endParaRPr lang="en-GB"/>
          </a:p>
        </p:txBody>
      </p:sp>
    </p:spTree>
    <p:extLst>
      <p:ext uri="{BB962C8B-B14F-4D97-AF65-F5344CB8AC3E}">
        <p14:creationId xmlns:p14="http://schemas.microsoft.com/office/powerpoint/2010/main" val="407635237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455B1-B204-4EE3-8467-719975746DE5}" type="slidenum">
              <a:rPr lang="en-GB" smtClean="0"/>
              <a:pPr/>
              <a:t>‹#›</a:t>
            </a:fld>
            <a:endParaRPr lang="en-GB"/>
          </a:p>
        </p:txBody>
      </p:sp>
    </p:spTree>
    <p:extLst>
      <p:ext uri="{BB962C8B-B14F-4D97-AF65-F5344CB8AC3E}">
        <p14:creationId xmlns:p14="http://schemas.microsoft.com/office/powerpoint/2010/main" val="88399583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A9235-9CD5-40C1-B792-C21A0B3BEC65}" type="slidenum">
              <a:rPr lang="en-GB" smtClean="0"/>
              <a:pPr/>
              <a:t>‹#›</a:t>
            </a:fld>
            <a:endParaRPr lang="en-GB"/>
          </a:p>
        </p:txBody>
      </p:sp>
    </p:spTree>
    <p:extLst>
      <p:ext uri="{BB962C8B-B14F-4D97-AF65-F5344CB8AC3E}">
        <p14:creationId xmlns:p14="http://schemas.microsoft.com/office/powerpoint/2010/main" val="62433594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63B57A-7FC0-416C-97B8-4047807D353F}" type="slidenum">
              <a:rPr lang="en-GB" smtClean="0"/>
              <a:pPr/>
              <a:t>‹#›</a:t>
            </a:fld>
            <a:endParaRPr lang="en-GB"/>
          </a:p>
        </p:txBody>
      </p:sp>
    </p:spTree>
    <p:extLst>
      <p:ext uri="{BB962C8B-B14F-4D97-AF65-F5344CB8AC3E}">
        <p14:creationId xmlns:p14="http://schemas.microsoft.com/office/powerpoint/2010/main" val="399161107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27AD57-2053-4D84-B514-800E54D628EC}" type="slidenum">
              <a:rPr lang="en-GB" smtClean="0"/>
              <a:pPr/>
              <a:t>‹#›</a:t>
            </a:fld>
            <a:endParaRPr lang="en-GB"/>
          </a:p>
        </p:txBody>
      </p:sp>
    </p:spTree>
    <p:extLst>
      <p:ext uri="{BB962C8B-B14F-4D97-AF65-F5344CB8AC3E}">
        <p14:creationId xmlns:p14="http://schemas.microsoft.com/office/powerpoint/2010/main" val="998161499"/>
      </p:ext>
    </p:extLst>
  </p:cSld>
  <p:clrMapOvr>
    <a:masterClrMapping/>
  </p:clrMapOvr>
  <p:transition>
    <p:fade/>
  </p:transition>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FC3B0-9A43-48A4-85CE-B999A76FEA98}" type="slidenum">
              <a:rPr lang="en-GB" smtClean="0"/>
              <a:pPr/>
              <a:t>‹#›</a:t>
            </a:fld>
            <a:endParaRPr lang="en-GB"/>
          </a:p>
        </p:txBody>
      </p:sp>
    </p:spTree>
    <p:extLst>
      <p:ext uri="{BB962C8B-B14F-4D97-AF65-F5344CB8AC3E}">
        <p14:creationId xmlns:p14="http://schemas.microsoft.com/office/powerpoint/2010/main" val="1554763649"/>
      </p:ext>
    </p:extLst>
  </p:cSld>
  <p:clrMapOvr>
    <a:masterClrMapping/>
  </p:clrMapOvr>
  <p:transition>
    <p:fade/>
  </p:transition>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EE218-E1BD-4DFC-B39D-A601FA6AB8B6}" type="slidenum">
              <a:rPr lang="en-GB" smtClean="0"/>
              <a:pPr/>
              <a:t>‹#›</a:t>
            </a:fld>
            <a:endParaRPr lang="en-GB"/>
          </a:p>
        </p:txBody>
      </p:sp>
    </p:spTree>
    <p:extLst>
      <p:ext uri="{BB962C8B-B14F-4D97-AF65-F5344CB8AC3E}">
        <p14:creationId xmlns:p14="http://schemas.microsoft.com/office/powerpoint/2010/main" val="12498302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226EECE-6E6C-4932-B681-71D70B54B8B5}" type="slidenum">
              <a:rPr lang="en-GB" smtClean="0"/>
              <a:pPr/>
              <a:t>‹#›</a:t>
            </a:fld>
            <a:endParaRPr lang="en-GB"/>
          </a:p>
        </p:txBody>
      </p:sp>
    </p:spTree>
    <p:extLst>
      <p:ext uri="{BB962C8B-B14F-4D97-AF65-F5344CB8AC3E}">
        <p14:creationId xmlns:p14="http://schemas.microsoft.com/office/powerpoint/2010/main" val="2256814181"/>
      </p:ext>
    </p:extLst>
  </p:cSld>
  <p:clrMap bg1="dk1" tx1="lt1" bg2="dk2" tx2="lt2" accent1="accent1" accent2="accent2" accent3="accent3" accent4="accent4" accent5="accent5" accent6="accent6" hlink="hlink" folHlink="folHlink"/>
  <p:sldLayoutIdLst>
    <p:sldLayoutId id="2147484511" r:id="rId1"/>
    <p:sldLayoutId id="2147484512" r:id="rId2"/>
    <p:sldLayoutId id="2147484513" r:id="rId3"/>
    <p:sldLayoutId id="2147484514" r:id="rId4"/>
    <p:sldLayoutId id="2147484515" r:id="rId5"/>
    <p:sldLayoutId id="2147484516" r:id="rId6"/>
    <p:sldLayoutId id="2147484517" r:id="rId7"/>
    <p:sldLayoutId id="2147484518" r:id="rId8"/>
    <p:sldLayoutId id="2147484519" r:id="rId9"/>
    <p:sldLayoutId id="2147484520" r:id="rId10"/>
    <p:sldLayoutId id="2147484521" r:id="rId11"/>
  </p:sldLayoutIdLst>
  <p:transition>
    <p:fad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599" y="1428750"/>
            <a:ext cx="8719458" cy="3404507"/>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r>
              <a:rPr lang="en-US" sz="3000" dirty="0">
                <a:effectLst>
                  <a:glow rad="228600">
                    <a:srgbClr val="03080D"/>
                  </a:glow>
                </a:effectLst>
              </a:rPr>
              <a:t>PM Bible Class (Livestream)  				5:00  PM</a:t>
            </a:r>
          </a:p>
          <a:p>
            <a:pPr marL="0" indent="0">
              <a:buNone/>
            </a:pPr>
            <a:r>
              <a:rPr lang="en-US" sz="3000" b="1" dirty="0">
                <a:effectLst>
                  <a:glow rad="228600">
                    <a:srgbClr val="03080D"/>
                  </a:glow>
                </a:effectLst>
              </a:rPr>
              <a:t>Wednesday</a:t>
            </a: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611504871"/>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352550"/>
            <a:ext cx="8610600" cy="3581400"/>
          </a:xfrm>
        </p:spPr>
        <p:txBody>
          <a:bodyPr>
            <a:noAutofit/>
          </a:bodyPr>
          <a:lstStyle/>
          <a:p>
            <a:pPr marL="0" indent="0" algn="just">
              <a:buNone/>
            </a:pPr>
            <a:r>
              <a:rPr lang="en-US" sz="4000" dirty="0" smtClean="0">
                <a:effectLst>
                  <a:glow rad="228600">
                    <a:srgbClr val="000000"/>
                  </a:glow>
                </a:effectLst>
              </a:rPr>
              <a:t>Daniel’s plans in life</a:t>
            </a:r>
          </a:p>
          <a:p>
            <a:pPr marL="0" indent="0" algn="just">
              <a:buNone/>
            </a:pPr>
            <a:endParaRPr lang="en-US" sz="4000" dirty="0">
              <a:effectLst>
                <a:glow rad="228600">
                  <a:srgbClr val="000000"/>
                </a:glow>
              </a:effectLst>
            </a:endParaRPr>
          </a:p>
          <a:p>
            <a:pPr marL="0" indent="0" algn="just">
              <a:buNone/>
            </a:pPr>
            <a:r>
              <a:rPr lang="en-US" sz="4000" dirty="0" smtClean="0">
                <a:effectLst>
                  <a:glow rad="228600">
                    <a:srgbClr val="000000"/>
                  </a:glow>
                </a:effectLst>
              </a:rPr>
              <a:t>The reality of Daniel’s life</a:t>
            </a:r>
          </a:p>
          <a:p>
            <a:pPr marL="0" indent="0" algn="just">
              <a:buNone/>
            </a:pPr>
            <a:endParaRPr lang="en-US" sz="4000" dirty="0">
              <a:effectLst>
                <a:glow rad="228600">
                  <a:srgbClr val="000000"/>
                </a:glow>
              </a:effectLst>
            </a:endParaRPr>
          </a:p>
          <a:p>
            <a:pPr marL="0" indent="0" algn="just">
              <a:buNone/>
            </a:pPr>
            <a:r>
              <a:rPr lang="en-US" sz="4000" dirty="0" smtClean="0">
                <a:effectLst>
                  <a:glow rad="228600">
                    <a:srgbClr val="000000"/>
                  </a:glow>
                </a:effectLst>
              </a:rPr>
              <a:t>The purposes of God</a:t>
            </a:r>
            <a:endParaRPr lang="en-US" sz="40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Life Is Unpredictable</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71816062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5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4" end="4"/>
                                            </p:txEl>
                                          </p:spTgt>
                                        </p:tgtEl>
                                        <p:attrNameLst>
                                          <p:attrName>style.visibility</p:attrName>
                                        </p:attrNameLst>
                                      </p:cBhvr>
                                      <p:to>
                                        <p:strVal val="visible"/>
                                      </p:to>
                                    </p:set>
                                    <p:animEffect transition="in" filter="fade">
                                      <p:cBhvr>
                                        <p:cTn id="17"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352550"/>
            <a:ext cx="8610600" cy="3581400"/>
          </a:xfrm>
        </p:spPr>
        <p:txBody>
          <a:bodyPr>
            <a:noAutofit/>
          </a:bodyPr>
          <a:lstStyle/>
          <a:p>
            <a:pPr marL="0" indent="0" algn="just">
              <a:buNone/>
            </a:pPr>
            <a:r>
              <a:rPr lang="en-US" sz="4000" dirty="0" smtClean="0">
                <a:effectLst>
                  <a:glow rad="228600">
                    <a:srgbClr val="000000"/>
                  </a:glow>
                </a:effectLst>
              </a:rPr>
              <a:t>James 4:13-15</a:t>
            </a:r>
          </a:p>
          <a:p>
            <a:pPr marL="0" indent="0" algn="just">
              <a:buNone/>
            </a:pPr>
            <a:r>
              <a:rPr lang="en-US" sz="4000" dirty="0" smtClean="0">
                <a:effectLst>
                  <a:glow rad="228600">
                    <a:srgbClr val="000000"/>
                  </a:glow>
                </a:effectLst>
              </a:rPr>
              <a:t>Ecclesiastes 9:11-12</a:t>
            </a:r>
          </a:p>
          <a:p>
            <a:pPr marL="0" indent="0" algn="just">
              <a:buNone/>
            </a:pPr>
            <a:endParaRPr lang="en-US" sz="4000" dirty="0" smtClean="0">
              <a:effectLst>
                <a:glow rad="228600">
                  <a:srgbClr val="000000"/>
                </a:glow>
              </a:effectLst>
            </a:endParaRPr>
          </a:p>
          <a:p>
            <a:pPr marL="0" indent="0" algn="just">
              <a:buNone/>
            </a:pPr>
            <a:r>
              <a:rPr lang="en-US" sz="4000" dirty="0" smtClean="0">
                <a:effectLst>
                  <a:glow rad="228600">
                    <a:srgbClr val="000000"/>
                  </a:glow>
                </a:effectLst>
              </a:rPr>
              <a:t>The certainty of uncertainty</a:t>
            </a:r>
          </a:p>
          <a:p>
            <a:pPr marL="0" indent="0" algn="just">
              <a:buNone/>
            </a:pPr>
            <a:r>
              <a:rPr lang="en-US" sz="4000" dirty="0">
                <a:effectLst>
                  <a:glow rad="228600">
                    <a:srgbClr val="000000"/>
                  </a:glow>
                </a:effectLst>
              </a:rPr>
              <a:t>	</a:t>
            </a:r>
            <a:r>
              <a:rPr lang="en-US" sz="4000" dirty="0" smtClean="0">
                <a:effectLst>
                  <a:glow rad="228600">
                    <a:srgbClr val="000000"/>
                  </a:glow>
                </a:effectLst>
              </a:rPr>
              <a:t>“Man plans, God laughs”</a:t>
            </a:r>
            <a:endParaRPr lang="en-US" sz="40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Life Is Unpredictable</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3142870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animEffect transition="in" filter="fade">
                                      <p:cBhvr>
                                        <p:cTn id="7" dur="500"/>
                                        <p:tgtEl>
                                          <p:spTgt spid="307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4" end="4"/>
                                            </p:txEl>
                                          </p:spTgt>
                                        </p:tgtEl>
                                        <p:attrNameLst>
                                          <p:attrName>style.visibility</p:attrName>
                                        </p:attrNameLst>
                                      </p:cBhvr>
                                      <p:to>
                                        <p:strVal val="visible"/>
                                      </p:to>
                                    </p:set>
                                    <p:animEffect transition="in" filter="fade">
                                      <p:cBhvr>
                                        <p:cTn id="12"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352550"/>
            <a:ext cx="8610600" cy="3581400"/>
          </a:xfrm>
        </p:spPr>
        <p:txBody>
          <a:bodyPr>
            <a:noAutofit/>
          </a:bodyPr>
          <a:lstStyle/>
          <a:p>
            <a:pPr marL="0" indent="0" algn="just">
              <a:buNone/>
            </a:pPr>
            <a:r>
              <a:rPr lang="en-US" sz="4000" dirty="0" smtClean="0">
                <a:effectLst>
                  <a:glow rad="228600">
                    <a:srgbClr val="000000"/>
                  </a:glow>
                </a:effectLst>
              </a:rPr>
              <a:t>Why commit yourself to God?</a:t>
            </a:r>
          </a:p>
          <a:p>
            <a:pPr marL="0" indent="0" algn="just">
              <a:buNone/>
            </a:pPr>
            <a:r>
              <a:rPr lang="en-US" sz="4000" dirty="0" smtClean="0">
                <a:effectLst>
                  <a:glow rad="228600">
                    <a:srgbClr val="000000"/>
                  </a:glow>
                </a:effectLst>
              </a:rPr>
              <a:t>1) Your life will NOT go as you plan</a:t>
            </a:r>
          </a:p>
          <a:p>
            <a:pPr marL="0" indent="0" algn="just">
              <a:buNone/>
            </a:pPr>
            <a:r>
              <a:rPr lang="en-US" sz="4000" dirty="0">
                <a:effectLst>
                  <a:glow rad="228600">
                    <a:srgbClr val="000000"/>
                  </a:glow>
                </a:effectLst>
              </a:rPr>
              <a:t>	</a:t>
            </a:r>
            <a:r>
              <a:rPr lang="en-US" sz="4000" dirty="0" smtClean="0">
                <a:effectLst>
                  <a:glow rad="228600">
                    <a:srgbClr val="000000"/>
                  </a:glow>
                </a:effectLst>
              </a:rPr>
              <a:t>NOTHING you do guarantees success</a:t>
            </a:r>
          </a:p>
          <a:p>
            <a:pPr marL="0" indent="0" algn="just">
              <a:buNone/>
            </a:pPr>
            <a:r>
              <a:rPr lang="en-US" sz="4000" dirty="0">
                <a:effectLst>
                  <a:glow rad="228600">
                    <a:srgbClr val="000000"/>
                  </a:glow>
                </a:effectLst>
              </a:rPr>
              <a:t>	</a:t>
            </a:r>
            <a:r>
              <a:rPr lang="en-US" sz="4000" dirty="0" smtClean="0">
                <a:effectLst>
                  <a:glow rad="228600">
                    <a:srgbClr val="000000"/>
                  </a:glow>
                </a:effectLst>
              </a:rPr>
              <a:t>Time and chance happen to all</a:t>
            </a:r>
            <a:endParaRPr lang="en-US" sz="40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Committed to God</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76587697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352550"/>
            <a:ext cx="8610600" cy="3581400"/>
          </a:xfrm>
        </p:spPr>
        <p:txBody>
          <a:bodyPr>
            <a:noAutofit/>
          </a:bodyPr>
          <a:lstStyle/>
          <a:p>
            <a:pPr marL="0" indent="0" algn="just">
              <a:buNone/>
            </a:pPr>
            <a:r>
              <a:rPr lang="en-US" sz="4000" dirty="0" smtClean="0">
                <a:effectLst>
                  <a:glow rad="228600">
                    <a:srgbClr val="000000"/>
                  </a:glow>
                </a:effectLst>
              </a:rPr>
              <a:t>Why commit yourself to God?</a:t>
            </a:r>
          </a:p>
          <a:p>
            <a:pPr marL="0" indent="0" algn="just">
              <a:buNone/>
            </a:pPr>
            <a:r>
              <a:rPr lang="en-US" sz="4000" dirty="0" smtClean="0">
                <a:effectLst>
                  <a:glow rad="228600">
                    <a:srgbClr val="000000"/>
                  </a:glow>
                </a:effectLst>
              </a:rPr>
              <a:t>1) Your life will NOT go as you plan</a:t>
            </a:r>
          </a:p>
          <a:p>
            <a:pPr marL="0" indent="0" algn="just">
              <a:buNone/>
            </a:pPr>
            <a:r>
              <a:rPr lang="en-US" sz="4000" dirty="0" smtClean="0">
                <a:effectLst>
                  <a:glow rad="228600">
                    <a:srgbClr val="000000"/>
                  </a:glow>
                </a:effectLst>
              </a:rPr>
              <a:t>2) You need God on your side</a:t>
            </a:r>
          </a:p>
          <a:p>
            <a:pPr marL="0" indent="0" algn="just">
              <a:buNone/>
            </a:pPr>
            <a:r>
              <a:rPr lang="en-US" sz="4000" dirty="0">
                <a:effectLst>
                  <a:glow rad="228600">
                    <a:srgbClr val="000000"/>
                  </a:glow>
                </a:effectLst>
              </a:rPr>
              <a:t>	</a:t>
            </a:r>
            <a:r>
              <a:rPr lang="en-US" sz="4000" dirty="0" smtClean="0">
                <a:effectLst>
                  <a:glow rad="228600">
                    <a:srgbClr val="000000"/>
                  </a:glow>
                </a:effectLst>
              </a:rPr>
              <a:t>Romans 8:31-39</a:t>
            </a:r>
            <a:endParaRPr lang="en-US" sz="40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Committed to God</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488167836"/>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352550"/>
            <a:ext cx="8610600" cy="3581400"/>
          </a:xfrm>
        </p:spPr>
        <p:txBody>
          <a:bodyPr>
            <a:noAutofit/>
          </a:bodyPr>
          <a:lstStyle/>
          <a:p>
            <a:pPr marL="0" indent="0" algn="just">
              <a:buNone/>
            </a:pPr>
            <a:r>
              <a:rPr lang="en-US" sz="4000" dirty="0" smtClean="0">
                <a:effectLst>
                  <a:glow rad="228600">
                    <a:srgbClr val="000000"/>
                  </a:glow>
                </a:effectLst>
              </a:rPr>
              <a:t>Why commit yourself to God?</a:t>
            </a:r>
          </a:p>
          <a:p>
            <a:pPr marL="0" indent="0" algn="just">
              <a:buNone/>
            </a:pPr>
            <a:r>
              <a:rPr lang="en-US" sz="4000" dirty="0" smtClean="0">
                <a:effectLst>
                  <a:glow rad="228600">
                    <a:srgbClr val="000000"/>
                  </a:glow>
                </a:effectLst>
              </a:rPr>
              <a:t>1) Your life will NOT go as you plan</a:t>
            </a:r>
          </a:p>
          <a:p>
            <a:pPr marL="0" indent="0" algn="just">
              <a:buNone/>
            </a:pPr>
            <a:r>
              <a:rPr lang="en-US" sz="4000" dirty="0" smtClean="0">
                <a:effectLst>
                  <a:glow rad="228600">
                    <a:srgbClr val="000000"/>
                  </a:glow>
                </a:effectLst>
              </a:rPr>
              <a:t>2) You need God on your side</a:t>
            </a:r>
          </a:p>
          <a:p>
            <a:pPr marL="0" indent="0" algn="just">
              <a:buNone/>
            </a:pPr>
            <a:r>
              <a:rPr lang="en-US" sz="4000" dirty="0" smtClean="0">
                <a:effectLst>
                  <a:glow rad="228600">
                    <a:srgbClr val="000000"/>
                  </a:glow>
                </a:effectLst>
              </a:rPr>
              <a:t>3) Consider the many who have done so</a:t>
            </a:r>
          </a:p>
          <a:p>
            <a:pPr marL="0" indent="0" algn="just">
              <a:buNone/>
            </a:pPr>
            <a:r>
              <a:rPr lang="en-US" sz="4000" dirty="0">
                <a:effectLst>
                  <a:glow rad="228600">
                    <a:srgbClr val="000000"/>
                  </a:glow>
                </a:effectLst>
              </a:rPr>
              <a:t>	</a:t>
            </a:r>
            <a:r>
              <a:rPr lang="en-US" sz="4000" dirty="0" smtClean="0">
                <a:effectLst>
                  <a:glow rad="228600">
                    <a:srgbClr val="000000"/>
                  </a:glow>
                </a:effectLst>
              </a:rPr>
              <a:t>Hebrews 11:32-38</a:t>
            </a:r>
            <a:endParaRPr lang="en-US" sz="40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Committed to God</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555625917"/>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590550"/>
            <a:ext cx="8610600" cy="4343400"/>
          </a:xfrm>
        </p:spPr>
        <p:txBody>
          <a:bodyPr>
            <a:noAutofit/>
          </a:bodyPr>
          <a:lstStyle/>
          <a:p>
            <a:pPr marL="0" indent="0" algn="just">
              <a:buNone/>
            </a:pPr>
            <a:r>
              <a:rPr lang="en-US" sz="4000" i="1" dirty="0" smtClean="0">
                <a:effectLst>
                  <a:glow rad="228600">
                    <a:srgbClr val="000000"/>
                  </a:glow>
                </a:effectLst>
              </a:rPr>
              <a:t>The </a:t>
            </a:r>
            <a:r>
              <a:rPr lang="en-US" sz="4000" i="1" dirty="0">
                <a:effectLst>
                  <a:glow rad="228600">
                    <a:srgbClr val="000000"/>
                  </a:glow>
                </a:effectLst>
              </a:rPr>
              <a:t>LORD is on my side; I will not fear. What can man do to me</a:t>
            </a:r>
            <a:r>
              <a:rPr lang="en-US" sz="4000" i="1" dirty="0" smtClean="0">
                <a:effectLst>
                  <a:glow rad="228600">
                    <a:srgbClr val="000000"/>
                  </a:glow>
                </a:effectLst>
              </a:rPr>
              <a:t>? The </a:t>
            </a:r>
            <a:r>
              <a:rPr lang="en-US" sz="4000" i="1" dirty="0">
                <a:effectLst>
                  <a:glow rad="228600">
                    <a:srgbClr val="000000"/>
                  </a:glow>
                </a:effectLst>
              </a:rPr>
              <a:t>LORD is for me among those who help me; Therefore I shall see my desire on those who hate me</a:t>
            </a:r>
            <a:r>
              <a:rPr lang="en-US" sz="4000" dirty="0" smtClean="0">
                <a:effectLst>
                  <a:glow rad="228600">
                    <a:srgbClr val="000000"/>
                  </a:glow>
                </a:effectLst>
              </a:rPr>
              <a:t>.</a:t>
            </a:r>
            <a:r>
              <a:rPr lang="en-US" sz="4000" dirty="0">
                <a:effectLst>
                  <a:glow rad="228600">
                    <a:srgbClr val="000000"/>
                  </a:glow>
                </a:effectLst>
              </a:rPr>
              <a:t> </a:t>
            </a:r>
            <a:r>
              <a:rPr lang="en-US" sz="4000" dirty="0" smtClean="0">
                <a:effectLst>
                  <a:glow rad="228600">
                    <a:srgbClr val="000000"/>
                  </a:glow>
                </a:effectLst>
              </a:rPr>
              <a:t>															Psalm 118:6-7</a:t>
            </a:r>
            <a:endParaRPr lang="en-US" sz="4000" dirty="0">
              <a:effectLst>
                <a:glow rad="228600">
                  <a:srgbClr val="000000"/>
                </a:glow>
              </a:effectLst>
            </a:endParaRPr>
          </a:p>
        </p:txBody>
      </p:sp>
    </p:spTree>
    <p:extLst>
      <p:ext uri="{BB962C8B-B14F-4D97-AF65-F5344CB8AC3E}">
        <p14:creationId xmlns:p14="http://schemas.microsoft.com/office/powerpoint/2010/main" val="4192171401"/>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352550"/>
            <a:ext cx="8610600" cy="3581400"/>
          </a:xfrm>
        </p:spPr>
        <p:txBody>
          <a:bodyPr>
            <a:noAutofit/>
          </a:bodyPr>
          <a:lstStyle/>
          <a:p>
            <a:pPr marL="0" indent="0" algn="just">
              <a:buNone/>
            </a:pPr>
            <a:r>
              <a:rPr lang="en-US" sz="4000" dirty="0" smtClean="0">
                <a:effectLst>
                  <a:glow rad="228600">
                    <a:srgbClr val="000000"/>
                  </a:glow>
                </a:effectLst>
              </a:rPr>
              <a:t>There is always a choice</a:t>
            </a:r>
          </a:p>
          <a:p>
            <a:pPr marL="0" indent="0" algn="just">
              <a:buNone/>
            </a:pPr>
            <a:r>
              <a:rPr lang="en-US" sz="4000" dirty="0">
                <a:effectLst>
                  <a:glow rad="228600">
                    <a:srgbClr val="000000"/>
                  </a:glow>
                </a:effectLst>
              </a:rPr>
              <a:t>	</a:t>
            </a:r>
            <a:r>
              <a:rPr lang="en-US" sz="4000" dirty="0" smtClean="0">
                <a:effectLst>
                  <a:glow rad="228600">
                    <a:srgbClr val="000000"/>
                  </a:glow>
                </a:effectLst>
              </a:rPr>
              <a:t>Daniel &amp; his friends created choices</a:t>
            </a:r>
          </a:p>
          <a:p>
            <a:pPr marL="0" indent="0" algn="just">
              <a:buNone/>
            </a:pPr>
            <a:r>
              <a:rPr lang="en-US" sz="4000" dirty="0" smtClean="0">
                <a:effectLst>
                  <a:glow rad="228600">
                    <a:srgbClr val="000000"/>
                  </a:glow>
                </a:effectLst>
              </a:rPr>
              <a:t>		At the dinner table</a:t>
            </a:r>
          </a:p>
          <a:p>
            <a:pPr marL="0" indent="0" algn="just">
              <a:buNone/>
            </a:pPr>
            <a:r>
              <a:rPr lang="en-US" sz="4000" dirty="0">
                <a:effectLst>
                  <a:glow rad="228600">
                    <a:srgbClr val="000000"/>
                  </a:glow>
                </a:effectLst>
              </a:rPr>
              <a:t>	</a:t>
            </a:r>
            <a:r>
              <a:rPr lang="en-US" sz="4000" dirty="0" smtClean="0">
                <a:effectLst>
                  <a:glow rad="228600">
                    <a:srgbClr val="000000"/>
                  </a:glow>
                </a:effectLst>
              </a:rPr>
              <a:t>	In the fiery furnace</a:t>
            </a:r>
          </a:p>
          <a:p>
            <a:pPr marL="0" indent="0" algn="just">
              <a:buNone/>
            </a:pPr>
            <a:r>
              <a:rPr lang="en-US" sz="4000" dirty="0">
                <a:effectLst>
                  <a:glow rad="228600">
                    <a:srgbClr val="000000"/>
                  </a:glow>
                </a:effectLst>
              </a:rPr>
              <a:t>	</a:t>
            </a:r>
            <a:r>
              <a:rPr lang="en-US" sz="4000" dirty="0" smtClean="0">
                <a:effectLst>
                  <a:glow rad="228600">
                    <a:srgbClr val="000000"/>
                  </a:glow>
                </a:effectLst>
              </a:rPr>
              <a:t>	In the lion’s den</a:t>
            </a:r>
            <a:endParaRPr lang="en-US" sz="40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Choosing To Commit</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7993324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5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fade">
                                      <p:cBhvr>
                                        <p:cTn id="17" dur="500"/>
                                        <p:tgtEl>
                                          <p:spTgt spid="307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fade">
                                      <p:cBhvr>
                                        <p:cTn id="22"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352550"/>
            <a:ext cx="8610600" cy="3581400"/>
          </a:xfrm>
        </p:spPr>
        <p:txBody>
          <a:bodyPr>
            <a:noAutofit/>
          </a:bodyPr>
          <a:lstStyle/>
          <a:p>
            <a:pPr marL="0" indent="0" algn="just">
              <a:buNone/>
            </a:pPr>
            <a:r>
              <a:rPr lang="en-US" sz="4000" dirty="0" smtClean="0">
                <a:effectLst>
                  <a:glow rad="228600">
                    <a:srgbClr val="000000"/>
                  </a:glow>
                </a:effectLst>
              </a:rPr>
              <a:t>There is always a choice</a:t>
            </a:r>
          </a:p>
          <a:p>
            <a:pPr marL="0" indent="0" algn="just">
              <a:buNone/>
            </a:pPr>
            <a:r>
              <a:rPr lang="en-US" sz="4000" dirty="0">
                <a:effectLst>
                  <a:glow rad="228600">
                    <a:srgbClr val="000000"/>
                  </a:glow>
                </a:effectLst>
              </a:rPr>
              <a:t>	</a:t>
            </a:r>
            <a:r>
              <a:rPr lang="en-US" sz="4000" dirty="0" smtClean="0">
                <a:effectLst>
                  <a:glow rad="228600">
                    <a:srgbClr val="000000"/>
                  </a:glow>
                </a:effectLst>
              </a:rPr>
              <a:t>Daniel &amp; his friends created choices</a:t>
            </a:r>
          </a:p>
          <a:p>
            <a:pPr marL="0" indent="0" algn="just">
              <a:buNone/>
            </a:pPr>
            <a:r>
              <a:rPr lang="en-US" sz="4000" dirty="0" smtClean="0">
                <a:effectLst>
                  <a:glow rad="228600">
                    <a:srgbClr val="000000"/>
                  </a:glow>
                </a:effectLst>
              </a:rPr>
              <a:t>	We always have a choice</a:t>
            </a:r>
          </a:p>
          <a:p>
            <a:pPr marL="0" indent="0" algn="just">
              <a:buNone/>
            </a:pPr>
            <a:r>
              <a:rPr lang="en-US" sz="4000" dirty="0">
                <a:effectLst>
                  <a:glow rad="228600">
                    <a:srgbClr val="000000"/>
                  </a:glow>
                </a:effectLst>
              </a:rPr>
              <a:t>	</a:t>
            </a:r>
            <a:r>
              <a:rPr lang="en-US" sz="4000" dirty="0" smtClean="0">
                <a:effectLst>
                  <a:glow rad="228600">
                    <a:srgbClr val="000000"/>
                  </a:glow>
                </a:effectLst>
              </a:rPr>
              <a:t>	Deuteronomy 30:19-20</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Choosing To Commit</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836442513"/>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361950"/>
            <a:ext cx="8763000" cy="4572000"/>
          </a:xfrm>
        </p:spPr>
        <p:txBody>
          <a:bodyPr>
            <a:noAutofit/>
          </a:bodyPr>
          <a:lstStyle/>
          <a:p>
            <a:pPr marL="0" indent="0" algn="just">
              <a:buNone/>
            </a:pPr>
            <a:r>
              <a:rPr lang="en-US" sz="4000" i="1" dirty="0" smtClean="0">
                <a:effectLst>
                  <a:glow rad="228600">
                    <a:srgbClr val="000000"/>
                  </a:glow>
                </a:effectLst>
              </a:rPr>
              <a:t>No </a:t>
            </a:r>
            <a:r>
              <a:rPr lang="en-US" sz="4000" i="1" dirty="0">
                <a:effectLst>
                  <a:glow rad="228600">
                    <a:srgbClr val="000000"/>
                  </a:glow>
                </a:effectLst>
              </a:rPr>
              <a:t>temptation has overtaken you except such as is common to man; but God is faithful, who will not allow you to be tempted beyond what you are able, but with the temptation will also make the way of escape, that you may be able to bear it</a:t>
            </a:r>
            <a:r>
              <a:rPr lang="en-US" sz="4000" dirty="0" smtClean="0">
                <a:effectLst>
                  <a:glow rad="228600">
                    <a:srgbClr val="000000"/>
                  </a:glow>
                </a:effectLst>
              </a:rPr>
              <a:t>.</a:t>
            </a:r>
            <a:r>
              <a:rPr lang="en-US" sz="4000" dirty="0">
                <a:effectLst>
                  <a:glow rad="228600">
                    <a:srgbClr val="000000"/>
                  </a:glow>
                </a:effectLst>
              </a:rPr>
              <a:t> </a:t>
            </a:r>
            <a:r>
              <a:rPr lang="en-US" sz="4000" dirty="0" smtClean="0">
                <a:effectLst>
                  <a:glow rad="228600">
                    <a:srgbClr val="000000"/>
                  </a:glow>
                </a:effectLst>
              </a:rPr>
              <a:t>																1 Corinthians </a:t>
            </a:r>
            <a:r>
              <a:rPr lang="en-US" sz="4000" dirty="0">
                <a:effectLst>
                  <a:glow rad="228600">
                    <a:srgbClr val="000000"/>
                  </a:glow>
                </a:effectLst>
              </a:rPr>
              <a:t>10:13 </a:t>
            </a:r>
          </a:p>
        </p:txBody>
      </p:sp>
    </p:spTree>
    <p:extLst>
      <p:ext uri="{BB962C8B-B14F-4D97-AF65-F5344CB8AC3E}">
        <p14:creationId xmlns:p14="http://schemas.microsoft.com/office/powerpoint/2010/main" val="215359438"/>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8477862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6:60-71</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smtClean="0"/>
              <a:t>Departure of many disciples</a:t>
            </a:r>
          </a:p>
          <a:p>
            <a:pPr marL="0" indent="0" algn="just">
              <a:buNone/>
            </a:pPr>
            <a:r>
              <a:rPr lang="en-US" sz="3750" dirty="0"/>
              <a:t>	</a:t>
            </a:r>
            <a:r>
              <a:rPr lang="en-US" sz="3750" dirty="0" smtClean="0"/>
              <a:t>Offended</a:t>
            </a:r>
          </a:p>
          <a:p>
            <a:pPr marL="0" indent="0" algn="just">
              <a:buNone/>
            </a:pPr>
            <a:r>
              <a:rPr lang="en-US" sz="3750" dirty="0"/>
              <a:t>	</a:t>
            </a:r>
            <a:r>
              <a:rPr lang="en-US" sz="3750" dirty="0" smtClean="0"/>
              <a:t>Lack of understanding</a:t>
            </a:r>
            <a:endParaRPr lang="en-US" sz="3750" dirty="0"/>
          </a:p>
        </p:txBody>
      </p:sp>
    </p:spTree>
    <p:extLst>
      <p:ext uri="{BB962C8B-B14F-4D97-AF65-F5344CB8AC3E}">
        <p14:creationId xmlns:p14="http://schemas.microsoft.com/office/powerpoint/2010/main" val="500881322"/>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534400" cy="3943350"/>
          </a:xfrm>
        </p:spPr>
        <p:txBody>
          <a:bodyPr>
            <a:noAutofit/>
          </a:bodyPr>
          <a:lstStyle/>
          <a:p>
            <a:pPr marL="0" indent="0" algn="just">
              <a:buNone/>
            </a:pPr>
            <a:r>
              <a:rPr lang="en-US" sz="3600" i="1" dirty="0" smtClean="0">
                <a:effectLst>
                  <a:glow rad="228600">
                    <a:srgbClr val="000000"/>
                  </a:glow>
                </a:effectLst>
              </a:rPr>
              <a:t>There </a:t>
            </a:r>
            <a:r>
              <a:rPr lang="en-US" sz="3600" i="1" dirty="0">
                <a:effectLst>
                  <a:glow rad="228600">
                    <a:srgbClr val="000000"/>
                  </a:glow>
                </a:effectLst>
              </a:rPr>
              <a:t>is also an antitype which now saves us--baptism (not the removal of the filth of the flesh, but the answer of a good conscience toward God), through the resurrection of Jesus Christ</a:t>
            </a:r>
            <a:r>
              <a:rPr lang="en-US" sz="3600" i="1" dirty="0" smtClean="0">
                <a:effectLst>
                  <a:glow rad="228600">
                    <a:srgbClr val="000000"/>
                  </a:glow>
                </a:effectLst>
              </a:rPr>
              <a:t>,</a:t>
            </a:r>
            <a:r>
              <a:rPr lang="en-US" sz="3600" i="1" dirty="0">
                <a:effectLst>
                  <a:glow rad="228600">
                    <a:srgbClr val="000000"/>
                  </a:glow>
                </a:effectLst>
              </a:rPr>
              <a:t> </a:t>
            </a:r>
            <a:r>
              <a:rPr lang="en-US" sz="3600" i="1" dirty="0" smtClean="0">
                <a:effectLst>
                  <a:glow rad="228600">
                    <a:srgbClr val="000000"/>
                  </a:glow>
                </a:effectLst>
              </a:rPr>
              <a:t>												</a:t>
            </a:r>
            <a:r>
              <a:rPr lang="en-US" sz="3600" dirty="0" smtClean="0">
                <a:effectLst>
                  <a:glow rad="228600">
                    <a:srgbClr val="000000"/>
                  </a:glow>
                </a:effectLst>
              </a:rPr>
              <a:t>	1 Peter 3:21</a:t>
            </a:r>
            <a:endParaRPr lang="en-US" sz="36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177290"/>
          </a:xfrm>
        </p:spPr>
        <p:txBody>
          <a:bodyPr>
            <a:noAutofit/>
          </a:bodyPr>
          <a:lstStyle/>
          <a:p>
            <a:pPr algn="ctr" eaLnBrk="1" hangingPunct="1">
              <a:defRPr/>
            </a:pPr>
            <a:r>
              <a:rPr lang="en-US" sz="6000" dirty="0" smtClean="0">
                <a:effectLst>
                  <a:glow rad="228600">
                    <a:srgbClr val="030400"/>
                  </a:glow>
                  <a:outerShdw blurRad="50800" dist="63500" dir="2700000" algn="tl" rotWithShape="0">
                    <a:srgbClr val="000000">
                      <a:alpha val="48000"/>
                    </a:srgbClr>
                  </a:outerShdw>
                </a:effectLst>
                <a:latin typeface="+mn-lt"/>
              </a:rPr>
              <a:t>Making a Choice</a:t>
            </a:r>
            <a:endParaRPr lang="en-US" sz="6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3811599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6:60-71</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smtClean="0"/>
              <a:t>Departure of many disciples</a:t>
            </a:r>
          </a:p>
          <a:p>
            <a:pPr marL="0" indent="0" algn="just">
              <a:buNone/>
            </a:pPr>
            <a:r>
              <a:rPr lang="en-US" sz="3750" dirty="0"/>
              <a:t>	</a:t>
            </a:r>
            <a:endParaRPr lang="en-US" sz="3750" dirty="0" smtClean="0"/>
          </a:p>
          <a:p>
            <a:pPr marL="0" indent="0" algn="just">
              <a:buNone/>
            </a:pPr>
            <a:r>
              <a:rPr lang="en-US" sz="3750" dirty="0" smtClean="0"/>
              <a:t>The Words of Jesus are Life</a:t>
            </a:r>
          </a:p>
          <a:p>
            <a:pPr marL="0" indent="0" algn="just">
              <a:buNone/>
            </a:pPr>
            <a:r>
              <a:rPr lang="en-US" sz="3750" dirty="0"/>
              <a:t>	</a:t>
            </a:r>
            <a:r>
              <a:rPr lang="en-US" sz="3750" dirty="0" smtClean="0"/>
              <a:t>Obtaining eternal life through them</a:t>
            </a:r>
          </a:p>
          <a:p>
            <a:pPr marL="0" indent="0" algn="just">
              <a:buNone/>
            </a:pPr>
            <a:r>
              <a:rPr lang="en-US" sz="3750" dirty="0"/>
              <a:t>	</a:t>
            </a:r>
            <a:r>
              <a:rPr lang="en-US" sz="3750" dirty="0" smtClean="0"/>
              <a:t>Consuming His words</a:t>
            </a:r>
          </a:p>
          <a:p>
            <a:pPr marL="0" indent="0" algn="just">
              <a:buNone/>
            </a:pPr>
            <a:r>
              <a:rPr lang="en-US" sz="3750" dirty="0"/>
              <a:t>	</a:t>
            </a:r>
            <a:r>
              <a:rPr lang="en-US" sz="3750" dirty="0" smtClean="0"/>
              <a:t>Coming to Him by these words</a:t>
            </a:r>
          </a:p>
        </p:txBody>
      </p:sp>
    </p:spTree>
    <p:extLst>
      <p:ext uri="{BB962C8B-B14F-4D97-AF65-F5344CB8AC3E}">
        <p14:creationId xmlns:p14="http://schemas.microsoft.com/office/powerpoint/2010/main" val="43808730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6:60-71</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smtClean="0"/>
              <a:t>Departure of many disciples</a:t>
            </a:r>
          </a:p>
          <a:p>
            <a:pPr marL="0" indent="0" algn="just">
              <a:buNone/>
            </a:pPr>
            <a:r>
              <a:rPr lang="en-US" sz="3750" dirty="0"/>
              <a:t>	</a:t>
            </a:r>
            <a:endParaRPr lang="en-US" sz="3750" dirty="0" smtClean="0"/>
          </a:p>
          <a:p>
            <a:pPr marL="0" indent="0" algn="just">
              <a:buNone/>
            </a:pPr>
            <a:r>
              <a:rPr lang="en-US" sz="3750" dirty="0" smtClean="0"/>
              <a:t>The Words of Jesus are Life</a:t>
            </a:r>
          </a:p>
          <a:p>
            <a:pPr marL="0" indent="0" algn="just">
              <a:buNone/>
            </a:pPr>
            <a:endParaRPr lang="en-US" sz="3750" dirty="0"/>
          </a:p>
          <a:p>
            <a:pPr marL="0" indent="0" algn="just">
              <a:buNone/>
            </a:pPr>
            <a:r>
              <a:rPr lang="en-US" sz="3750" dirty="0" smtClean="0"/>
              <a:t>Peter’s (all) confession</a:t>
            </a:r>
          </a:p>
          <a:p>
            <a:pPr marL="0" indent="0" algn="just">
              <a:buNone/>
            </a:pPr>
            <a:r>
              <a:rPr lang="en-US" sz="3750" dirty="0"/>
              <a:t>	</a:t>
            </a:r>
            <a:r>
              <a:rPr lang="en-US" sz="3750" dirty="0" smtClean="0"/>
              <a:t>Identification of Judas as the betrayer</a:t>
            </a:r>
            <a:endParaRPr lang="en-US" sz="3750" dirty="0"/>
          </a:p>
        </p:txBody>
      </p:sp>
    </p:spTree>
    <p:extLst>
      <p:ext uri="{BB962C8B-B14F-4D97-AF65-F5344CB8AC3E}">
        <p14:creationId xmlns:p14="http://schemas.microsoft.com/office/powerpoint/2010/main" val="428391849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7:1-10</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smtClean="0"/>
              <a:t>Feast of the Tabernacles</a:t>
            </a:r>
          </a:p>
          <a:p>
            <a:pPr marL="0" indent="0" algn="just">
              <a:buNone/>
            </a:pPr>
            <a:r>
              <a:rPr lang="en-US" sz="3750" dirty="0"/>
              <a:t>	</a:t>
            </a:r>
            <a:r>
              <a:rPr lang="en-US" sz="3750" dirty="0" smtClean="0"/>
              <a:t>September</a:t>
            </a:r>
          </a:p>
          <a:p>
            <a:pPr marL="0" indent="0" algn="just">
              <a:buNone/>
            </a:pPr>
            <a:r>
              <a:rPr lang="en-US" sz="3750" dirty="0"/>
              <a:t>	</a:t>
            </a:r>
            <a:r>
              <a:rPr lang="en-US" sz="3750" dirty="0" smtClean="0"/>
              <a:t>Dwelling in tents</a:t>
            </a:r>
          </a:p>
        </p:txBody>
      </p:sp>
    </p:spTree>
    <p:extLst>
      <p:ext uri="{BB962C8B-B14F-4D97-AF65-F5344CB8AC3E}">
        <p14:creationId xmlns:p14="http://schemas.microsoft.com/office/powerpoint/2010/main" val="68924747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600" y="1428750"/>
            <a:ext cx="8610601" cy="3622222"/>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r>
              <a:rPr lang="en-US" sz="3000" dirty="0">
                <a:effectLst>
                  <a:glow rad="228600">
                    <a:srgbClr val="03080D"/>
                  </a:glow>
                </a:effectLst>
              </a:rPr>
              <a:t>PM Bible Class (Livestream)  			5:00  PM</a:t>
            </a:r>
          </a:p>
          <a:p>
            <a:pPr marL="0" indent="0">
              <a:buNone/>
            </a:pPr>
            <a:r>
              <a:rPr lang="en-US" sz="3000" b="1" dirty="0">
                <a:effectLst>
                  <a:glow rad="228600">
                    <a:srgbClr val="03080D"/>
                  </a:glow>
                </a:effectLst>
              </a:rPr>
              <a:t>Wednesday</a:t>
            </a: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61550456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597803723"/>
              </p:ext>
            </p:extLst>
          </p:nvPr>
        </p:nvGraphicFramePr>
        <p:xfrm>
          <a:off x="-100013" y="-1"/>
          <a:ext cx="9244012" cy="514350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4622006">
                  <a:extLst>
                    <a:ext uri="{9D8B030D-6E8A-4147-A177-3AD203B41FA5}">
                      <a16:colId xmlns="" xmlns:a16="http://schemas.microsoft.com/office/drawing/2014/main" val="20000"/>
                    </a:ext>
                  </a:extLst>
                </a:gridCol>
                <a:gridCol w="4622006">
                  <a:extLst>
                    <a:ext uri="{9D8B030D-6E8A-4147-A177-3AD203B41FA5}">
                      <a16:colId xmlns="" xmlns:a16="http://schemas.microsoft.com/office/drawing/2014/main" val="20001"/>
                    </a:ext>
                  </a:extLst>
                </a:gridCol>
              </a:tblGrid>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Opening Prayer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Lamar McDonald</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1"/>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44</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Scripture Reading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Ryan Sollars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2"/>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225</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3"/>
                  </a:ext>
                </a:extLst>
              </a:tr>
              <a:tr h="4286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164</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Lord’s Supper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Ryan Sollars, Anthony Ward</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4"/>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75</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5"/>
                  </a:ext>
                </a:extLst>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Collection</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Ryan Sollars, Anthony Ward</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347</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6"/>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Lesson</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Brian Haines</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7"/>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307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8"/>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Closing</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335850531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352550"/>
            <a:ext cx="8610600" cy="3581400"/>
          </a:xfrm>
        </p:spPr>
        <p:txBody>
          <a:bodyPr>
            <a:noAutofit/>
          </a:bodyPr>
          <a:lstStyle/>
          <a:p>
            <a:pPr marL="0" indent="0" algn="just">
              <a:buNone/>
            </a:pPr>
            <a:r>
              <a:rPr lang="en-US" sz="4000" dirty="0" smtClean="0">
                <a:effectLst>
                  <a:glow rad="228600">
                    <a:srgbClr val="000000"/>
                  </a:glow>
                </a:effectLst>
              </a:rPr>
              <a:t>“nobles” </a:t>
            </a:r>
          </a:p>
          <a:p>
            <a:pPr marL="0" indent="0" algn="just">
              <a:buNone/>
            </a:pPr>
            <a:r>
              <a:rPr lang="en-US" sz="4000" dirty="0" smtClean="0">
                <a:effectLst>
                  <a:glow rad="228600">
                    <a:srgbClr val="000000"/>
                  </a:glow>
                </a:effectLst>
              </a:rPr>
              <a:t>“young men”</a:t>
            </a:r>
          </a:p>
          <a:p>
            <a:pPr marL="0" indent="0" algn="just">
              <a:buNone/>
            </a:pPr>
            <a:r>
              <a:rPr lang="en-US" sz="4000" dirty="0" smtClean="0">
                <a:effectLst>
                  <a:glow rad="228600">
                    <a:srgbClr val="000000"/>
                  </a:glow>
                </a:effectLst>
              </a:rPr>
              <a:t>“eunuchs”</a:t>
            </a:r>
          </a:p>
          <a:p>
            <a:pPr marL="0" indent="0" algn="just">
              <a:buNone/>
            </a:pPr>
            <a:r>
              <a:rPr lang="en-US" sz="4000" dirty="0" smtClean="0">
                <a:effectLst>
                  <a:glow rad="228600">
                    <a:srgbClr val="000000"/>
                  </a:glow>
                </a:effectLst>
              </a:rPr>
              <a:t>“gave names”</a:t>
            </a:r>
            <a:endParaRPr lang="en-US" sz="4000" dirty="0">
              <a:effectLst>
                <a:glow rad="228600">
                  <a:srgbClr val="000000"/>
                </a:glow>
              </a:effectLst>
            </a:endParaRPr>
          </a:p>
        </p:txBody>
      </p:sp>
      <p:sp>
        <p:nvSpPr>
          <p:cNvPr id="5" name="Rectangle 2"/>
          <p:cNvSpPr>
            <a:spLocks noGrp="1" noRot="1" noChangeArrowheads="1"/>
          </p:cNvSpPr>
          <p:nvPr>
            <p:ph type="title"/>
          </p:nvPr>
        </p:nvSpPr>
        <p:spPr>
          <a:xfrm>
            <a:off x="9525" y="22860"/>
            <a:ext cx="4714875"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Daniel 1</a:t>
            </a:r>
            <a:endParaRPr lang="en-US" sz="7000" dirty="0">
              <a:effectLst>
                <a:glow rad="228600">
                  <a:srgbClr val="030400"/>
                </a:glow>
                <a:outerShdw blurRad="50800" dist="63500" dir="2700000" algn="tl" rotWithShape="0">
                  <a:srgbClr val="000000">
                    <a:alpha val="48000"/>
                  </a:srgbClr>
                </a:outerShdw>
              </a:effectLst>
              <a:latin typeface="+mn-lt"/>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70243" y="19050"/>
            <a:ext cx="2173758" cy="5124450"/>
          </a:xfrm>
          <a:prstGeom prst="rect">
            <a:avLst/>
          </a:prstGeom>
        </p:spPr>
      </p:pic>
    </p:spTree>
    <p:extLst>
      <p:ext uri="{BB962C8B-B14F-4D97-AF65-F5344CB8AC3E}">
        <p14:creationId xmlns:p14="http://schemas.microsoft.com/office/powerpoint/2010/main" val="34280086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352550"/>
            <a:ext cx="8610600" cy="3581400"/>
          </a:xfrm>
        </p:spPr>
        <p:txBody>
          <a:bodyPr>
            <a:noAutofit/>
          </a:bodyPr>
          <a:lstStyle/>
          <a:p>
            <a:pPr marL="0" indent="0" algn="just">
              <a:buNone/>
            </a:pPr>
            <a:r>
              <a:rPr lang="en-US" sz="4000" dirty="0" smtClean="0">
                <a:effectLst>
                  <a:glow rad="228600">
                    <a:srgbClr val="000000"/>
                  </a:glow>
                </a:effectLst>
              </a:rPr>
              <a:t>“He purposed in his heart”</a:t>
            </a:r>
          </a:p>
          <a:p>
            <a:pPr marL="0" indent="0" algn="just">
              <a:buNone/>
            </a:pPr>
            <a:endParaRPr lang="en-US" sz="4000" dirty="0">
              <a:effectLst>
                <a:glow rad="228600">
                  <a:srgbClr val="000000"/>
                </a:glow>
              </a:effectLst>
            </a:endParaRPr>
          </a:p>
          <a:p>
            <a:pPr marL="0" indent="0" algn="just">
              <a:buNone/>
            </a:pPr>
            <a:r>
              <a:rPr lang="en-US" sz="4000" dirty="0" smtClean="0">
                <a:effectLst>
                  <a:glow rad="228600">
                    <a:srgbClr val="000000"/>
                  </a:glow>
                </a:effectLst>
              </a:rPr>
              <a:t>“God brought Daniel into favor”</a:t>
            </a:r>
          </a:p>
          <a:p>
            <a:pPr marL="0" indent="0" algn="just">
              <a:buNone/>
            </a:pPr>
            <a:endParaRPr lang="en-US" sz="4000" dirty="0">
              <a:effectLst>
                <a:glow rad="228600">
                  <a:srgbClr val="000000"/>
                </a:glow>
              </a:effectLst>
            </a:endParaRPr>
          </a:p>
          <a:p>
            <a:pPr marL="0" indent="0" algn="just">
              <a:buNone/>
            </a:pPr>
            <a:r>
              <a:rPr lang="en-US" sz="4000" dirty="0" smtClean="0">
                <a:effectLst>
                  <a:glow rad="228600">
                    <a:srgbClr val="000000"/>
                  </a:glow>
                </a:effectLst>
              </a:rPr>
              <a:t>“God gave them knowledge”</a:t>
            </a:r>
            <a:endParaRPr lang="en-US" sz="4000" dirty="0">
              <a:effectLst>
                <a:glow rad="228600">
                  <a:srgbClr val="000000"/>
                </a:glow>
              </a:effectLst>
            </a:endParaRPr>
          </a:p>
        </p:txBody>
      </p:sp>
      <p:sp>
        <p:nvSpPr>
          <p:cNvPr id="5" name="Rectangle 2"/>
          <p:cNvSpPr>
            <a:spLocks noGrp="1" noRot="1" noChangeArrowheads="1"/>
          </p:cNvSpPr>
          <p:nvPr>
            <p:ph type="title"/>
          </p:nvPr>
        </p:nvSpPr>
        <p:spPr>
          <a:xfrm>
            <a:off x="9525" y="22860"/>
            <a:ext cx="4714875"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Daniel 1</a:t>
            </a:r>
            <a:endParaRPr lang="en-US" sz="7000" dirty="0">
              <a:effectLst>
                <a:glow rad="228600">
                  <a:srgbClr val="030400"/>
                </a:glow>
                <a:outerShdw blurRad="50800" dist="63500" dir="2700000" algn="tl" rotWithShape="0">
                  <a:srgbClr val="000000">
                    <a:alpha val="48000"/>
                  </a:srgbClr>
                </a:outerShdw>
              </a:effectLst>
              <a:latin typeface="+mn-lt"/>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70243" y="19050"/>
            <a:ext cx="2173758" cy="5124450"/>
          </a:xfrm>
          <a:prstGeom prst="rect">
            <a:avLst/>
          </a:prstGeom>
        </p:spPr>
      </p:pic>
    </p:spTree>
    <p:extLst>
      <p:ext uri="{BB962C8B-B14F-4D97-AF65-F5344CB8AC3E}">
        <p14:creationId xmlns:p14="http://schemas.microsoft.com/office/powerpoint/2010/main" val="2105481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5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4" end="4"/>
                                            </p:txEl>
                                          </p:spTgt>
                                        </p:tgtEl>
                                        <p:attrNameLst>
                                          <p:attrName>style.visibility</p:attrName>
                                        </p:attrNameLst>
                                      </p:cBhvr>
                                      <p:to>
                                        <p:strVal val="visible"/>
                                      </p:to>
                                    </p:set>
                                    <p:animEffect transition="in" filter="fade">
                                      <p:cBhvr>
                                        <p:cTn id="17"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408286</TotalTime>
  <Words>1813</Words>
  <Application>Microsoft Office PowerPoint</Application>
  <PresentationFormat>On-screen Show (16:9)</PresentationFormat>
  <Paragraphs>154</Paragraphs>
  <Slides>20</Slides>
  <Notes>19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Bell MT</vt:lpstr>
      <vt:lpstr>Calibri</vt:lpstr>
      <vt:lpstr>Calibri Light</vt:lpstr>
      <vt:lpstr>Lucida Sans Unicode</vt:lpstr>
      <vt:lpstr>system-ui</vt:lpstr>
      <vt:lpstr>Times New Roman</vt:lpstr>
      <vt:lpstr>Wingdings</vt:lpstr>
      <vt:lpstr>Office Theme</vt:lpstr>
      <vt:lpstr>Welcome!</vt:lpstr>
      <vt:lpstr>John 6:60-71</vt:lpstr>
      <vt:lpstr>John 6:60-71</vt:lpstr>
      <vt:lpstr>John 6:60-71</vt:lpstr>
      <vt:lpstr>John 7:1-10</vt:lpstr>
      <vt:lpstr>Welcome!</vt:lpstr>
      <vt:lpstr>PowerPoint Presentation</vt:lpstr>
      <vt:lpstr>Daniel 1</vt:lpstr>
      <vt:lpstr>Daniel 1</vt:lpstr>
      <vt:lpstr>Life Is Unpredictable</vt:lpstr>
      <vt:lpstr>Life Is Unpredictable</vt:lpstr>
      <vt:lpstr>Committed to God</vt:lpstr>
      <vt:lpstr>Committed to God</vt:lpstr>
      <vt:lpstr>Committed to God</vt:lpstr>
      <vt:lpstr>PowerPoint Presentation</vt:lpstr>
      <vt:lpstr>Choosing To Commit</vt:lpstr>
      <vt:lpstr>Choosing To Commit</vt:lpstr>
      <vt:lpstr>PowerPoint Presentation</vt:lpstr>
      <vt:lpstr>PowerPoint Presentation</vt:lpstr>
      <vt:lpstr>Making a Choice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Microsoft account</cp:lastModifiedBy>
  <cp:revision>1646</cp:revision>
  <dcterms:modified xsi:type="dcterms:W3CDTF">2021-10-31T14:58:39Z</dcterms:modified>
</cp:coreProperties>
</file>